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581" r:id="rId2"/>
    <p:sldId id="723" r:id="rId3"/>
    <p:sldId id="705" r:id="rId4"/>
    <p:sldId id="724" r:id="rId5"/>
    <p:sldId id="714" r:id="rId6"/>
    <p:sldId id="711"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01" autoAdjust="0"/>
    <p:restoredTop sz="73321" autoAdjust="0"/>
  </p:normalViewPr>
  <p:slideViewPr>
    <p:cSldViewPr>
      <p:cViewPr varScale="1">
        <p:scale>
          <a:sx n="161" d="100"/>
          <a:sy n="161" d="100"/>
        </p:scale>
        <p:origin x="1968" y="19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12/21/18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7883777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320581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Mark </a:t>
            </a:r>
            <a:r>
              <a:rPr lang="en-US" sz="4400" kern="0" dirty="0" smtClean="0">
                <a:solidFill>
                  <a:srgbClr val="FFFF00"/>
                </a:solidFill>
                <a:latin typeface="+mn-lt"/>
                <a:ea typeface="+mn-ea"/>
                <a:cs typeface="+mn-cs"/>
              </a:rPr>
              <a:t>5 : </a:t>
            </a:r>
            <a:r>
              <a:rPr lang="en-US" sz="4400" kern="0" dirty="0" smtClean="0">
                <a:solidFill>
                  <a:srgbClr val="FFFF00"/>
                </a:solidFill>
                <a:latin typeface="+mn-lt"/>
                <a:ea typeface="+mn-ea"/>
                <a:cs typeface="+mn-cs"/>
              </a:rPr>
              <a:t>21-43</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73779"/>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a:solidFill>
                  <a:schemeClr val="bg1"/>
                </a:solidFill>
                <a:latin typeface="Times New Roman" charset="0"/>
                <a:ea typeface="Times New Roman" charset="0"/>
                <a:cs typeface="Times New Roman" charset="0"/>
              </a:rPr>
              <a:t>21 </a:t>
            </a:r>
            <a:r>
              <a:rPr lang="en-AU" sz="2600">
                <a:solidFill>
                  <a:schemeClr val="bg1"/>
                </a:solidFill>
                <a:latin typeface="Times New Roman" charset="0"/>
                <a:ea typeface="Times New Roman" charset="0"/>
                <a:cs typeface="Times New Roman" charset="0"/>
              </a:rPr>
              <a:t>And when Jesus had crossed again in the boat to the other side, a great crowd gathered about him, and he was beside the sea.  </a:t>
            </a:r>
            <a:r>
              <a:rPr lang="en-AU" sz="2600" b="1" baseline="30000" dirty="0">
                <a:solidFill>
                  <a:schemeClr val="bg1"/>
                </a:solidFill>
                <a:latin typeface="Times New Roman" charset="0"/>
                <a:ea typeface="Times New Roman" charset="0"/>
                <a:cs typeface="Times New Roman" charset="0"/>
              </a:rPr>
              <a:t>22 </a:t>
            </a:r>
            <a:r>
              <a:rPr lang="en-AU" sz="2600" dirty="0">
                <a:solidFill>
                  <a:schemeClr val="bg1"/>
                </a:solidFill>
                <a:latin typeface="Times New Roman" charset="0"/>
                <a:ea typeface="Times New Roman" charset="0"/>
                <a:cs typeface="Times New Roman" charset="0"/>
              </a:rPr>
              <a:t>Then came one of the rulers of the synagogue, </a:t>
            </a:r>
            <a:r>
              <a:rPr lang="en-AU" sz="2600" dirty="0" err="1">
                <a:solidFill>
                  <a:schemeClr val="bg1"/>
                </a:solidFill>
                <a:latin typeface="Times New Roman" charset="0"/>
                <a:ea typeface="Times New Roman" charset="0"/>
                <a:cs typeface="Times New Roman" charset="0"/>
              </a:rPr>
              <a:t>Jairus</a:t>
            </a:r>
            <a:r>
              <a:rPr lang="en-AU" sz="2600" dirty="0">
                <a:solidFill>
                  <a:schemeClr val="bg1"/>
                </a:solidFill>
                <a:latin typeface="Times New Roman" charset="0"/>
                <a:ea typeface="Times New Roman" charset="0"/>
                <a:cs typeface="Times New Roman" charset="0"/>
              </a:rPr>
              <a:t> by name, and seeing him, he fell at his feet </a:t>
            </a:r>
            <a:r>
              <a:rPr lang="en-AU" sz="2600" b="1" baseline="30000" dirty="0">
                <a:solidFill>
                  <a:schemeClr val="bg1"/>
                </a:solidFill>
                <a:latin typeface="Times New Roman" charset="0"/>
                <a:ea typeface="Times New Roman" charset="0"/>
                <a:cs typeface="Times New Roman" charset="0"/>
              </a:rPr>
              <a:t>23 </a:t>
            </a:r>
            <a:r>
              <a:rPr lang="en-AU" sz="2600" dirty="0">
                <a:solidFill>
                  <a:schemeClr val="bg1"/>
                </a:solidFill>
                <a:latin typeface="Times New Roman" charset="0"/>
                <a:ea typeface="Times New Roman" charset="0"/>
                <a:cs typeface="Times New Roman" charset="0"/>
              </a:rPr>
              <a:t>and implored him earnestly, saying, “My little daughter is at the point of death.  Come and lay your hands on her, so that she may be made well and live.”  </a:t>
            </a:r>
            <a:r>
              <a:rPr lang="en-AU" sz="2600" b="1" baseline="30000" dirty="0">
                <a:solidFill>
                  <a:schemeClr val="bg1"/>
                </a:solidFill>
                <a:latin typeface="Times New Roman" charset="0"/>
                <a:ea typeface="Times New Roman" charset="0"/>
                <a:cs typeface="Times New Roman" charset="0"/>
              </a:rPr>
              <a:t>24 </a:t>
            </a:r>
            <a:r>
              <a:rPr lang="en-AU" sz="2600" dirty="0">
                <a:solidFill>
                  <a:schemeClr val="bg1"/>
                </a:solidFill>
                <a:latin typeface="Times New Roman" charset="0"/>
                <a:ea typeface="Times New Roman" charset="0"/>
                <a:cs typeface="Times New Roman" charset="0"/>
              </a:rPr>
              <a:t>And he went with him. </a:t>
            </a:r>
            <a:endParaRPr lang="en-GB" sz="2600" dirty="0">
              <a:solidFill>
                <a:schemeClr val="bg1"/>
              </a:solidFill>
              <a:latin typeface="Times New Roman" charset="0"/>
              <a:ea typeface="Times New Roman" charset="0"/>
              <a:cs typeface="Times New Roman" charset="0"/>
            </a:endParaRPr>
          </a:p>
          <a:p>
            <a:pPr indent="152400">
              <a:lnSpc>
                <a:spcPct val="115000"/>
              </a:lnSpc>
              <a:spcAft>
                <a:spcPts val="0"/>
              </a:spcAft>
            </a:pPr>
            <a:r>
              <a:rPr lang="en-AU" sz="2600" dirty="0">
                <a:solidFill>
                  <a:schemeClr val="bg1"/>
                </a:solidFill>
                <a:latin typeface="Times New Roman" charset="0"/>
                <a:ea typeface="Times New Roman" charset="0"/>
                <a:cs typeface="Times New Roman" charset="0"/>
              </a:rPr>
              <a:t> </a:t>
            </a:r>
            <a:endParaRPr lang="en-GB" sz="2600" dirty="0">
              <a:solidFill>
                <a:schemeClr val="bg1"/>
              </a:solidFill>
              <a:latin typeface="Times New Roman" charset="0"/>
              <a:ea typeface="Times New Roman" charset="0"/>
              <a:cs typeface="Times New Roman" charset="0"/>
            </a:endParaRPr>
          </a:p>
          <a:p>
            <a:r>
              <a:rPr lang="en-AU" sz="2600" dirty="0">
                <a:solidFill>
                  <a:schemeClr val="bg1"/>
                </a:solidFill>
                <a:latin typeface="Times New Roman" charset="0"/>
                <a:ea typeface="Times New Roman" charset="0"/>
                <a:cs typeface="Times New Roman" charset="0"/>
              </a:rPr>
              <a:t>And a great crowd followed him and thronged about him.  </a:t>
            </a:r>
            <a:r>
              <a:rPr lang="en-AU" sz="2600" b="1" baseline="30000" dirty="0">
                <a:solidFill>
                  <a:schemeClr val="bg1"/>
                </a:solidFill>
                <a:latin typeface="Times New Roman" charset="0"/>
                <a:ea typeface="Times New Roman" charset="0"/>
                <a:cs typeface="Times New Roman" charset="0"/>
              </a:rPr>
              <a:t>25 </a:t>
            </a:r>
            <a:r>
              <a:rPr lang="en-AU" sz="2600" dirty="0">
                <a:solidFill>
                  <a:schemeClr val="bg1"/>
                </a:solidFill>
                <a:latin typeface="Times New Roman" charset="0"/>
                <a:ea typeface="Times New Roman" charset="0"/>
                <a:cs typeface="Times New Roman" charset="0"/>
              </a:rPr>
              <a:t>And there was a woman who had had a discharge of blood for twelve years, </a:t>
            </a:r>
            <a:r>
              <a:rPr lang="en-AU" sz="2600" b="1" baseline="30000" dirty="0">
                <a:solidFill>
                  <a:schemeClr val="bg1"/>
                </a:solidFill>
                <a:latin typeface="Times New Roman" charset="0"/>
                <a:ea typeface="Times New Roman" charset="0"/>
                <a:cs typeface="Times New Roman" charset="0"/>
              </a:rPr>
              <a:t>26 </a:t>
            </a:r>
            <a:r>
              <a:rPr lang="en-AU" sz="2600" dirty="0">
                <a:solidFill>
                  <a:schemeClr val="bg1"/>
                </a:solidFill>
                <a:latin typeface="Times New Roman" charset="0"/>
                <a:ea typeface="Times New Roman" charset="0"/>
                <a:cs typeface="Times New Roman" charset="0"/>
              </a:rPr>
              <a:t>and who had suffered much under many physicians, and had spent all that she had, and was no better but rather grew worse.</a:t>
            </a:r>
            <a:r>
              <a:rPr lang="en-GB" sz="2600" dirty="0">
                <a:solidFill>
                  <a:schemeClr val="bg1"/>
                </a:solidFill>
                <a:latin typeface="Times New Roman" charset="0"/>
                <a:ea typeface="Times New Roman" charset="0"/>
                <a:cs typeface="Times New Roman" charset="0"/>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2853"/>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800" b="1" baseline="30000" dirty="0">
                <a:solidFill>
                  <a:schemeClr val="bg1"/>
                </a:solidFill>
                <a:latin typeface="Times New Roman" charset="0"/>
                <a:ea typeface="Arial" charset="0"/>
              </a:rPr>
              <a:t>27 </a:t>
            </a:r>
            <a:r>
              <a:rPr lang="en-AU" sz="2800" dirty="0">
                <a:solidFill>
                  <a:schemeClr val="bg1"/>
                </a:solidFill>
                <a:latin typeface="Times New Roman" charset="0"/>
                <a:ea typeface="Arial" charset="0"/>
              </a:rPr>
              <a:t>She had heard the reports about Jesus and came up behind him in the crowd and touched his garment.  </a:t>
            </a:r>
            <a:r>
              <a:rPr lang="en-AU" sz="2800" b="1" baseline="30000" dirty="0">
                <a:solidFill>
                  <a:schemeClr val="bg1"/>
                </a:solidFill>
                <a:latin typeface="Times New Roman" charset="0"/>
                <a:ea typeface="Arial" charset="0"/>
              </a:rPr>
              <a:t>28 </a:t>
            </a:r>
            <a:r>
              <a:rPr lang="en-AU" sz="2800" dirty="0">
                <a:solidFill>
                  <a:schemeClr val="bg1"/>
                </a:solidFill>
                <a:latin typeface="Times New Roman" charset="0"/>
                <a:ea typeface="Arial" charset="0"/>
              </a:rPr>
              <a:t>For she said, “If I touch even his garments, I will be made well.”  </a:t>
            </a:r>
            <a:r>
              <a:rPr lang="en-AU" sz="2800" b="1" baseline="30000" dirty="0">
                <a:solidFill>
                  <a:schemeClr val="bg1"/>
                </a:solidFill>
                <a:latin typeface="Times New Roman" charset="0"/>
                <a:ea typeface="Arial" charset="0"/>
              </a:rPr>
              <a:t>29 </a:t>
            </a:r>
            <a:r>
              <a:rPr lang="en-AU" sz="2800" dirty="0">
                <a:solidFill>
                  <a:schemeClr val="bg1"/>
                </a:solidFill>
                <a:latin typeface="Times New Roman" charset="0"/>
                <a:ea typeface="Arial" charset="0"/>
              </a:rPr>
              <a:t>And immediately the flow of blood dried up, and she felt in her body that she was healed of her disease.  </a:t>
            </a:r>
            <a:r>
              <a:rPr lang="en-AU" sz="2800" b="1" baseline="30000" dirty="0">
                <a:solidFill>
                  <a:schemeClr val="bg1"/>
                </a:solidFill>
                <a:latin typeface="Times New Roman" charset="0"/>
                <a:ea typeface="Arial" charset="0"/>
              </a:rPr>
              <a:t>30 </a:t>
            </a:r>
            <a:r>
              <a:rPr lang="en-AU" sz="2800" dirty="0">
                <a:solidFill>
                  <a:schemeClr val="bg1"/>
                </a:solidFill>
                <a:latin typeface="Times New Roman" charset="0"/>
                <a:ea typeface="Arial" charset="0"/>
              </a:rPr>
              <a:t>And Jesus, perceiving in himself that power had gone out from him, immediately turned about in the crowd and said, “Who touched my garments?”  </a:t>
            </a:r>
            <a:r>
              <a:rPr lang="en-AU" sz="2800" b="1" baseline="30000" dirty="0">
                <a:solidFill>
                  <a:schemeClr val="bg1"/>
                </a:solidFill>
                <a:latin typeface="Times New Roman" charset="0"/>
                <a:ea typeface="Arial" charset="0"/>
              </a:rPr>
              <a:t>31 </a:t>
            </a:r>
            <a:r>
              <a:rPr lang="en-AU" sz="2800" dirty="0">
                <a:solidFill>
                  <a:schemeClr val="bg1"/>
                </a:solidFill>
                <a:latin typeface="Times New Roman" charset="0"/>
                <a:ea typeface="Arial" charset="0"/>
              </a:rPr>
              <a:t>And his disciples said to him, “You see the crowd pressing around you, and yet you say, ‘Who touched me?’ ”  </a:t>
            </a:r>
            <a:r>
              <a:rPr lang="en-AU" sz="2800" b="1" baseline="30000" dirty="0">
                <a:solidFill>
                  <a:schemeClr val="bg1"/>
                </a:solidFill>
                <a:latin typeface="Times New Roman" charset="0"/>
                <a:ea typeface="Arial" charset="0"/>
              </a:rPr>
              <a:t>32 </a:t>
            </a:r>
            <a:r>
              <a:rPr lang="en-AU" sz="2800" dirty="0">
                <a:solidFill>
                  <a:schemeClr val="bg1"/>
                </a:solidFill>
                <a:latin typeface="Times New Roman" charset="0"/>
                <a:ea typeface="Arial" charset="0"/>
              </a:rPr>
              <a:t>And he looked around to see who had done it.</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58445"/>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600" b="1" baseline="30000" dirty="0">
                <a:solidFill>
                  <a:schemeClr val="bg1"/>
                </a:solidFill>
                <a:latin typeface="Times New Roman" charset="0"/>
                <a:ea typeface="Arial" charset="0"/>
                <a:cs typeface="Times New Roman" charset="0"/>
              </a:rPr>
              <a:t>33 </a:t>
            </a:r>
            <a:r>
              <a:rPr lang="en-AU" sz="2600" dirty="0">
                <a:solidFill>
                  <a:schemeClr val="bg1"/>
                </a:solidFill>
                <a:latin typeface="Times New Roman" charset="0"/>
                <a:ea typeface="Arial" charset="0"/>
                <a:cs typeface="Times New Roman" charset="0"/>
              </a:rPr>
              <a:t>But the woman, knowing what had happened to her, came in fear and trembling and fell down before him and told him the whole truth.  </a:t>
            </a:r>
            <a:r>
              <a:rPr lang="en-AU" sz="2600" b="1" baseline="30000" dirty="0">
                <a:solidFill>
                  <a:schemeClr val="bg1"/>
                </a:solidFill>
                <a:latin typeface="Times New Roman" charset="0"/>
                <a:ea typeface="Arial" charset="0"/>
                <a:cs typeface="Times New Roman" charset="0"/>
              </a:rPr>
              <a:t>34 </a:t>
            </a:r>
            <a:r>
              <a:rPr lang="en-AU" sz="2600" dirty="0">
                <a:solidFill>
                  <a:schemeClr val="bg1"/>
                </a:solidFill>
                <a:latin typeface="Times New Roman" charset="0"/>
                <a:ea typeface="Arial" charset="0"/>
                <a:cs typeface="Times New Roman" charset="0"/>
              </a:rPr>
              <a:t>And he said to her, “Daughter, your faith has made you well; go in peace, and be healed of your disease.” </a:t>
            </a:r>
            <a:endParaRPr lang="en-GB" sz="2400" dirty="0">
              <a:solidFill>
                <a:schemeClr val="bg1"/>
              </a:solidFill>
              <a:latin typeface="Calibri" charset="0"/>
              <a:ea typeface="Arial" charset="0"/>
              <a:cs typeface="Times New Roman" charset="0"/>
            </a:endParaRPr>
          </a:p>
          <a:p>
            <a:pPr indent="152400">
              <a:lnSpc>
                <a:spcPct val="115000"/>
              </a:lnSpc>
              <a:spcAft>
                <a:spcPts val="0"/>
              </a:spcAft>
            </a:pPr>
            <a:r>
              <a:rPr lang="en-AU" sz="24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r>
              <a:rPr lang="en-AU" sz="2600" b="1" baseline="30000" dirty="0">
                <a:solidFill>
                  <a:schemeClr val="bg1"/>
                </a:solidFill>
                <a:latin typeface="Times New Roman" charset="0"/>
                <a:ea typeface="Arial" charset="0"/>
              </a:rPr>
              <a:t>35 </a:t>
            </a:r>
            <a:r>
              <a:rPr lang="en-AU" sz="2600" dirty="0">
                <a:solidFill>
                  <a:schemeClr val="bg1"/>
                </a:solidFill>
                <a:latin typeface="Times New Roman" charset="0"/>
                <a:ea typeface="Arial" charset="0"/>
              </a:rPr>
              <a:t>While he was still speaking, there came from the ruler’s house some who said, “Your daughter is dead.  Why trouble the Teacher any further?”  </a:t>
            </a:r>
            <a:r>
              <a:rPr lang="en-AU" sz="2600" b="1" baseline="30000" dirty="0">
                <a:solidFill>
                  <a:schemeClr val="bg1"/>
                </a:solidFill>
                <a:latin typeface="Times New Roman" charset="0"/>
                <a:ea typeface="Arial" charset="0"/>
              </a:rPr>
              <a:t>36 </a:t>
            </a:r>
            <a:r>
              <a:rPr lang="en-AU" sz="2600" dirty="0">
                <a:solidFill>
                  <a:schemeClr val="bg1"/>
                </a:solidFill>
                <a:latin typeface="Times New Roman" charset="0"/>
                <a:ea typeface="Arial" charset="0"/>
              </a:rPr>
              <a:t>But overhearing what they said, Jesus said to the ruler of the synagogue, “Do not fear, only believe.”  </a:t>
            </a:r>
            <a:r>
              <a:rPr lang="en-AU" sz="2600" b="1" baseline="30000" dirty="0">
                <a:solidFill>
                  <a:schemeClr val="bg1"/>
                </a:solidFill>
                <a:latin typeface="Times New Roman" charset="0"/>
                <a:ea typeface="Arial" charset="0"/>
              </a:rPr>
              <a:t>37 </a:t>
            </a:r>
            <a:r>
              <a:rPr lang="en-AU" sz="2600" dirty="0">
                <a:solidFill>
                  <a:schemeClr val="bg1"/>
                </a:solidFill>
                <a:latin typeface="Times New Roman" charset="0"/>
                <a:ea typeface="Arial" charset="0"/>
              </a:rPr>
              <a:t>And he allowed no one to follow him except Peter and James and John the brother of James.  </a:t>
            </a:r>
            <a:r>
              <a:rPr lang="en-AU" sz="2600" b="1" baseline="30000" dirty="0">
                <a:solidFill>
                  <a:schemeClr val="bg1"/>
                </a:solidFill>
                <a:latin typeface="Times New Roman" charset="0"/>
                <a:ea typeface="Arial" charset="0"/>
              </a:rPr>
              <a:t>38 </a:t>
            </a:r>
            <a:r>
              <a:rPr lang="en-AU" sz="2600" dirty="0">
                <a:solidFill>
                  <a:schemeClr val="bg1"/>
                </a:solidFill>
                <a:latin typeface="Times New Roman" charset="0"/>
                <a:ea typeface="Arial" charset="0"/>
              </a:rPr>
              <a:t>They came to the house of the ruler of the synagogue, and Jesus saw a commotion, people weeping and wailing loudly.</a:t>
            </a:r>
            <a:r>
              <a:rPr lang="en-GB" sz="2600" dirty="0">
                <a:solidFill>
                  <a:schemeClr val="bg1"/>
                </a:solidFill>
              </a:rPr>
              <a:t> </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22645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02853"/>
          </a:xfrm>
          <a:prstGeom prst="rect">
            <a:avLst/>
          </a:prstGeom>
          <a:noFill/>
          <a:ln w="9525">
            <a:noFill/>
            <a:miter lim="800000"/>
            <a:headEnd/>
            <a:tailEnd/>
          </a:ln>
        </p:spPr>
        <p:txBody>
          <a:bodyPr wrap="square">
            <a:prstTxWarp prst="textNoShape">
              <a:avLst/>
            </a:prstTxWarp>
            <a:spAutoFit/>
          </a:bodyPr>
          <a:lstStyle/>
          <a:p>
            <a:pPr>
              <a:lnSpc>
                <a:spcPct val="115000"/>
              </a:lnSpc>
              <a:spcBef>
                <a:spcPts val="1200"/>
              </a:spcBef>
              <a:spcAft>
                <a:spcPts val="1000"/>
              </a:spcAft>
            </a:pPr>
            <a:r>
              <a:rPr lang="en-AU" sz="2800" b="1" baseline="30000">
                <a:solidFill>
                  <a:schemeClr val="bg1"/>
                </a:solidFill>
                <a:latin typeface="Times New Roman" charset="0"/>
                <a:ea typeface="Arial" charset="0"/>
              </a:rPr>
              <a:t>39 </a:t>
            </a:r>
            <a:r>
              <a:rPr lang="en-AU" sz="2800">
                <a:solidFill>
                  <a:schemeClr val="bg1"/>
                </a:solidFill>
                <a:latin typeface="Times New Roman" charset="0"/>
                <a:ea typeface="Arial" charset="0"/>
              </a:rPr>
              <a:t>And when he had entered, he said to them, “Why are you making a commotion and weeping?  </a:t>
            </a:r>
            <a:r>
              <a:rPr lang="en-AU" sz="2800" dirty="0">
                <a:solidFill>
                  <a:schemeClr val="bg1"/>
                </a:solidFill>
                <a:latin typeface="Times New Roman" charset="0"/>
                <a:ea typeface="Arial" charset="0"/>
              </a:rPr>
              <a:t>The child is not dead but sleeping.”  </a:t>
            </a:r>
            <a:r>
              <a:rPr lang="en-AU" sz="2800" b="1" baseline="30000" dirty="0">
                <a:solidFill>
                  <a:schemeClr val="bg1"/>
                </a:solidFill>
                <a:latin typeface="Times New Roman" charset="0"/>
                <a:ea typeface="Arial" charset="0"/>
              </a:rPr>
              <a:t>40 </a:t>
            </a:r>
            <a:r>
              <a:rPr lang="en-AU" sz="2800" dirty="0">
                <a:solidFill>
                  <a:schemeClr val="bg1"/>
                </a:solidFill>
                <a:latin typeface="Times New Roman" charset="0"/>
                <a:ea typeface="Arial" charset="0"/>
              </a:rPr>
              <a:t>And they laughed at him.  But he put them all outside and took the child’s father and mother and those who were with him and went in where the child was.  </a:t>
            </a:r>
            <a:r>
              <a:rPr lang="en-AU" sz="2800" b="1" baseline="30000" dirty="0">
                <a:solidFill>
                  <a:schemeClr val="bg1"/>
                </a:solidFill>
                <a:latin typeface="Times New Roman" charset="0"/>
                <a:ea typeface="Arial" charset="0"/>
              </a:rPr>
              <a:t>41 </a:t>
            </a:r>
            <a:r>
              <a:rPr lang="en-AU" sz="2800" dirty="0">
                <a:solidFill>
                  <a:schemeClr val="bg1"/>
                </a:solidFill>
                <a:latin typeface="Times New Roman" charset="0"/>
                <a:ea typeface="Arial" charset="0"/>
              </a:rPr>
              <a:t>Taking her by the hand he said to her, “</a:t>
            </a:r>
            <a:r>
              <a:rPr lang="en-AU" sz="2800" dirty="0" err="1">
                <a:solidFill>
                  <a:schemeClr val="bg1"/>
                </a:solidFill>
                <a:latin typeface="Times New Roman" charset="0"/>
                <a:ea typeface="Arial" charset="0"/>
              </a:rPr>
              <a:t>Talitha</a:t>
            </a:r>
            <a:r>
              <a:rPr lang="en-AU" sz="2800" dirty="0">
                <a:solidFill>
                  <a:schemeClr val="bg1"/>
                </a:solidFill>
                <a:latin typeface="Times New Roman" charset="0"/>
                <a:ea typeface="Arial" charset="0"/>
              </a:rPr>
              <a:t> </a:t>
            </a:r>
            <a:r>
              <a:rPr lang="en-AU" sz="2800" dirty="0" err="1">
                <a:solidFill>
                  <a:schemeClr val="bg1"/>
                </a:solidFill>
                <a:latin typeface="Times New Roman" charset="0"/>
                <a:ea typeface="Arial" charset="0"/>
              </a:rPr>
              <a:t>cumi</a:t>
            </a:r>
            <a:r>
              <a:rPr lang="en-AU" sz="2800" dirty="0">
                <a:solidFill>
                  <a:schemeClr val="bg1"/>
                </a:solidFill>
                <a:latin typeface="Times New Roman" charset="0"/>
                <a:ea typeface="Arial" charset="0"/>
              </a:rPr>
              <a:t>,” which means, “Little girl, I say to you, arise.”  </a:t>
            </a:r>
            <a:r>
              <a:rPr lang="en-AU" sz="2800" b="1" baseline="30000" dirty="0">
                <a:solidFill>
                  <a:schemeClr val="bg1"/>
                </a:solidFill>
                <a:latin typeface="Times New Roman" charset="0"/>
                <a:ea typeface="Arial" charset="0"/>
              </a:rPr>
              <a:t>42 </a:t>
            </a:r>
            <a:r>
              <a:rPr lang="en-AU" sz="2800" dirty="0">
                <a:solidFill>
                  <a:schemeClr val="bg1"/>
                </a:solidFill>
                <a:latin typeface="Times New Roman" charset="0"/>
                <a:ea typeface="Arial" charset="0"/>
              </a:rPr>
              <a:t>And immediately the girl got up and began walking (for she was twelve years of age), and they were immediately overcome with amazement.  </a:t>
            </a:r>
            <a:r>
              <a:rPr lang="en-AU" sz="2800" b="1" baseline="30000" dirty="0">
                <a:solidFill>
                  <a:schemeClr val="bg1"/>
                </a:solidFill>
                <a:latin typeface="Times New Roman" charset="0"/>
                <a:ea typeface="Arial" charset="0"/>
              </a:rPr>
              <a:t>43 </a:t>
            </a:r>
            <a:r>
              <a:rPr lang="en-AU" sz="2800" dirty="0">
                <a:solidFill>
                  <a:schemeClr val="bg1"/>
                </a:solidFill>
                <a:latin typeface="Times New Roman" charset="0"/>
                <a:ea typeface="Arial" charset="0"/>
              </a:rPr>
              <a:t>And he strictly charged them that no one should know this, and told them to give her something to eat.</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84543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332" y="402562"/>
            <a:ext cx="9121651" cy="1015663"/>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Regardless of who we are, or what station of life we come from, we can all find ourselves in a place of helplessness and deep despair</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power of Jesus, when all hope is lost</a:t>
            </a:r>
            <a:endParaRPr lang="en-US" sz="20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07504" y="2452"/>
            <a:ext cx="8928992" cy="400110"/>
          </a:xfrm>
          <a:prstGeom prst="rect">
            <a:avLst/>
          </a:prstGeom>
          <a:noFill/>
        </p:spPr>
        <p:txBody>
          <a:bodyPr wrap="square" rtlCol="0">
            <a:spAutoFit/>
          </a:bodyPr>
          <a:lstStyle/>
          <a:p>
            <a:pPr algn="ctr"/>
            <a:r>
              <a:rPr lang="en-US" sz="2000" u="sng" dirty="0" smtClean="0">
                <a:solidFill>
                  <a:srgbClr val="FFFF00"/>
                </a:solidFill>
                <a:latin typeface="Times New Roman" charset="0"/>
                <a:ea typeface="Times New Roman" charset="0"/>
                <a:cs typeface="Times New Roman" charset="0"/>
              </a:rPr>
              <a:t>Human despair </a:t>
            </a:r>
            <a:r>
              <a:rPr lang="en-US" sz="2000" u="sng" smtClean="0">
                <a:solidFill>
                  <a:srgbClr val="FFFF00"/>
                </a:solidFill>
                <a:latin typeface="Times New Roman" charset="0"/>
                <a:ea typeface="Times New Roman" charset="0"/>
                <a:cs typeface="Times New Roman" charset="0"/>
              </a:rPr>
              <a:t>and helplessness meets the power of God in Jesus</a:t>
            </a:r>
            <a:endParaRPr lang="en-AU" sz="2000" u="sng" dirty="0">
              <a:solidFill>
                <a:srgbClr val="FFFF00"/>
              </a:solidFill>
              <a:latin typeface="Times New Roman" charset="0"/>
              <a:ea typeface="Times New Roman" charset="0"/>
              <a:cs typeface="Times New Roman" charset="0"/>
            </a:endParaRPr>
          </a:p>
        </p:txBody>
      </p:sp>
      <p:sp>
        <p:nvSpPr>
          <p:cNvPr id="2" name="TextBox 1"/>
          <p:cNvSpPr txBox="1"/>
          <p:nvPr/>
        </p:nvSpPr>
        <p:spPr>
          <a:xfrm>
            <a:off x="0" y="1373786"/>
            <a:ext cx="8712968"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1.  In Jesus Christ, there is help for the helpless and hope for those who despair</a:t>
            </a:r>
            <a:endParaRPr lang="en-AU" sz="2000" dirty="0">
              <a:solidFill>
                <a:srgbClr val="FFFF00"/>
              </a:solidFill>
              <a:latin typeface="Times New Roman" charset="0"/>
              <a:ea typeface="Times New Roman" charset="0"/>
              <a:cs typeface="Times New Roman" charset="0"/>
            </a:endParaRPr>
          </a:p>
        </p:txBody>
      </p:sp>
      <p:sp>
        <p:nvSpPr>
          <p:cNvPr id="13" name="TextBox 12"/>
          <p:cNvSpPr txBox="1"/>
          <p:nvPr/>
        </p:nvSpPr>
        <p:spPr>
          <a:xfrm>
            <a:off x="4134" y="1691959"/>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A sad reality </a:t>
            </a:r>
            <a:r>
              <a:rPr lang="mr-IN" sz="2000" dirty="0" smtClean="0">
                <a:solidFill>
                  <a:schemeClr val="bg1"/>
                </a:solidFill>
                <a:latin typeface="Times New Roman" charset="0"/>
                <a:ea typeface="Times New Roman" charset="0"/>
                <a:cs typeface="Times New Roman" charset="0"/>
              </a:rPr>
              <a:t>–</a:t>
            </a:r>
            <a:r>
              <a:rPr lang="en-US" sz="2000" dirty="0" smtClean="0">
                <a:solidFill>
                  <a:schemeClr val="bg1"/>
                </a:solidFill>
                <a:latin typeface="Times New Roman" charset="0"/>
                <a:ea typeface="Times New Roman" charset="0"/>
                <a:cs typeface="Times New Roman" charset="0"/>
              </a:rPr>
              <a:t> way too many wait until they’re at the bottom before turning to Jesus</a:t>
            </a:r>
            <a:endParaRPr lang="en-US" sz="2000" dirty="0" smtClean="0">
              <a:solidFill>
                <a:schemeClr val="bg1"/>
              </a:solidFill>
              <a:latin typeface="Times New Roman" charset="0"/>
              <a:ea typeface="Times New Roman" charset="0"/>
              <a:cs typeface="Times New Roman" charset="0"/>
            </a:endParaRPr>
          </a:p>
        </p:txBody>
      </p:sp>
      <p:sp>
        <p:nvSpPr>
          <p:cNvPr id="16" name="TextBox 15"/>
          <p:cNvSpPr txBox="1"/>
          <p:nvPr/>
        </p:nvSpPr>
        <p:spPr>
          <a:xfrm>
            <a:off x="22349" y="2069473"/>
            <a:ext cx="8712968"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2.  It takes faith (belief)</a:t>
            </a:r>
          </a:p>
        </p:txBody>
      </p:sp>
      <p:sp>
        <p:nvSpPr>
          <p:cNvPr id="17" name="TextBox 16"/>
          <p:cNvSpPr txBox="1"/>
          <p:nvPr/>
        </p:nvSpPr>
        <p:spPr>
          <a:xfrm>
            <a:off x="2583253" y="2080771"/>
            <a:ext cx="6493867"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Faith holds us to Jesus, in the midst of our deepest despair</a:t>
            </a:r>
            <a:endParaRPr lang="en-US" sz="2000" dirty="0" smtClean="0">
              <a:solidFill>
                <a:schemeClr val="bg1"/>
              </a:solidFill>
              <a:latin typeface="Times New Roman" charset="0"/>
              <a:ea typeface="Times New Roman" charset="0"/>
              <a:cs typeface="Times New Roman" charset="0"/>
            </a:endParaRPr>
          </a:p>
        </p:txBody>
      </p:sp>
      <p:sp>
        <p:nvSpPr>
          <p:cNvPr id="18" name="TextBox 17"/>
          <p:cNvSpPr txBox="1"/>
          <p:nvPr/>
        </p:nvSpPr>
        <p:spPr>
          <a:xfrm>
            <a:off x="22349" y="2446987"/>
            <a:ext cx="8712968"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3.  Faith in Jesus </a:t>
            </a:r>
            <a:r>
              <a:rPr lang="mr-IN" sz="2000" dirty="0" smtClean="0">
                <a:solidFill>
                  <a:srgbClr val="FFFF00"/>
                </a:solidFill>
                <a:latin typeface="Times New Roman" charset="0"/>
                <a:ea typeface="Times New Roman" charset="0"/>
                <a:cs typeface="Times New Roman" charset="0"/>
              </a:rPr>
              <a:t>–</a:t>
            </a:r>
            <a:r>
              <a:rPr lang="en-AU" sz="2000" dirty="0" smtClean="0">
                <a:solidFill>
                  <a:srgbClr val="FFFF00"/>
                </a:solidFill>
                <a:latin typeface="Times New Roman" charset="0"/>
                <a:ea typeface="Times New Roman" charset="0"/>
                <a:cs typeface="Times New Roman" charset="0"/>
              </a:rPr>
              <a:t> NOT faith in the healing or miracle itself</a:t>
            </a:r>
          </a:p>
        </p:txBody>
      </p:sp>
      <p:sp>
        <p:nvSpPr>
          <p:cNvPr id="19" name="TextBox 18"/>
          <p:cNvSpPr txBox="1"/>
          <p:nvPr/>
        </p:nvSpPr>
        <p:spPr>
          <a:xfrm>
            <a:off x="22349" y="2765160"/>
            <a:ext cx="9036496" cy="1631216"/>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To believe (trust) in Jesus, and to believe that what Jesus has said, will happen</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NOT  me deciding what I want to happen, and then believing it into existence</a:t>
            </a:r>
          </a:p>
          <a:p>
            <a:pPr marL="800100" lvl="1" indent="-342900">
              <a:buFont typeface="Arial" charset="0"/>
              <a:buChar char="•"/>
            </a:pPr>
            <a:r>
              <a:rPr lang="en-US" sz="2000" dirty="0" smtClean="0">
                <a:solidFill>
                  <a:schemeClr val="bg1"/>
                </a:solidFill>
                <a:latin typeface="Times New Roman" charset="0"/>
                <a:ea typeface="Times New Roman" charset="0"/>
                <a:cs typeface="Times New Roman" charset="0"/>
              </a:rPr>
              <a:t>Some give up on Jesus when they are no longer in need</a:t>
            </a:r>
          </a:p>
          <a:p>
            <a:pPr marL="800100" lvl="1" indent="-342900">
              <a:buFont typeface="Arial" charset="0"/>
              <a:buChar char="•"/>
            </a:pPr>
            <a:r>
              <a:rPr lang="en-US" sz="2000" dirty="0" smtClean="0">
                <a:solidFill>
                  <a:schemeClr val="bg1"/>
                </a:solidFill>
                <a:latin typeface="Times New Roman" charset="0"/>
                <a:ea typeface="Times New Roman" charset="0"/>
                <a:cs typeface="Times New Roman" charset="0"/>
              </a:rPr>
              <a:t>Some give up believing when they don’t receive</a:t>
            </a:r>
          </a:p>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The greatest faith always trusts in Jesus, even when healing doesn’t come</a:t>
            </a:r>
            <a:endParaRPr lang="en-US" sz="2000" dirty="0" smtClean="0">
              <a:solidFill>
                <a:schemeClr val="bg1"/>
              </a:solidFill>
              <a:latin typeface="Times New Roman" charset="0"/>
              <a:ea typeface="Times New Roman" charset="0"/>
              <a:cs typeface="Times New Roman" charset="0"/>
            </a:endParaRPr>
          </a:p>
        </p:txBody>
      </p:sp>
      <p:sp>
        <p:nvSpPr>
          <p:cNvPr id="21" name="TextBox 20"/>
          <p:cNvSpPr txBox="1"/>
          <p:nvPr/>
        </p:nvSpPr>
        <p:spPr>
          <a:xfrm>
            <a:off x="44698" y="4316829"/>
            <a:ext cx="8712968"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4.  Testimony is valuable</a:t>
            </a:r>
            <a:endParaRPr lang="en-AU" sz="2000" dirty="0">
              <a:solidFill>
                <a:srgbClr val="FFFF00"/>
              </a:solidFill>
              <a:latin typeface="Times New Roman" charset="0"/>
              <a:ea typeface="Times New Roman" charset="0"/>
              <a:cs typeface="Times New Roman" charset="0"/>
            </a:endParaRPr>
          </a:p>
        </p:txBody>
      </p:sp>
      <p:sp>
        <p:nvSpPr>
          <p:cNvPr id="22" name="TextBox 21"/>
          <p:cNvSpPr txBox="1"/>
          <p:nvPr/>
        </p:nvSpPr>
        <p:spPr>
          <a:xfrm>
            <a:off x="-3287" y="4679442"/>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When we share what Jesus has done for us, it strengthens the faith of the rest of us</a:t>
            </a:r>
            <a:endParaRPr lang="en-US" sz="2000" dirty="0" smtClean="0">
              <a:solidFill>
                <a:schemeClr val="bg1"/>
              </a:solidFill>
              <a:latin typeface="Times New Roman" charset="0"/>
              <a:ea typeface="Times New Roman" charset="0"/>
              <a:cs typeface="Times New Roman" charset="0"/>
            </a:endParaRPr>
          </a:p>
        </p:txBody>
      </p:sp>
      <p:sp>
        <p:nvSpPr>
          <p:cNvPr id="23" name="TextBox 22"/>
          <p:cNvSpPr txBox="1"/>
          <p:nvPr/>
        </p:nvSpPr>
        <p:spPr>
          <a:xfrm>
            <a:off x="-10332" y="4997615"/>
            <a:ext cx="8712968" cy="400110"/>
          </a:xfrm>
          <a:prstGeom prst="rect">
            <a:avLst/>
          </a:prstGeom>
          <a:noFill/>
        </p:spPr>
        <p:txBody>
          <a:bodyPr wrap="square" rtlCol="0">
            <a:spAutoFit/>
          </a:bodyPr>
          <a:lstStyle/>
          <a:p>
            <a:r>
              <a:rPr lang="en-AU" sz="2000" dirty="0" smtClean="0">
                <a:solidFill>
                  <a:srgbClr val="FFFF00"/>
                </a:solidFill>
                <a:latin typeface="Times New Roman" charset="0"/>
                <a:ea typeface="Times New Roman" charset="0"/>
                <a:cs typeface="Times New Roman" charset="0"/>
              </a:rPr>
              <a:t>5.  The merciful, touch the unclean</a:t>
            </a:r>
          </a:p>
        </p:txBody>
      </p:sp>
      <p:sp>
        <p:nvSpPr>
          <p:cNvPr id="25" name="TextBox 24"/>
          <p:cNvSpPr txBox="1"/>
          <p:nvPr/>
        </p:nvSpPr>
        <p:spPr>
          <a:xfrm>
            <a:off x="40766" y="5293192"/>
            <a:ext cx="9121651" cy="400110"/>
          </a:xfrm>
          <a:prstGeom prst="rect">
            <a:avLst/>
          </a:prstGeom>
          <a:noFill/>
          <a:ln w="15875">
            <a:noFill/>
          </a:ln>
        </p:spPr>
        <p:txBody>
          <a:bodyPr wrap="square" rtlCol="0">
            <a:spAutoFit/>
          </a:bodyPr>
          <a:lstStyle/>
          <a:p>
            <a:pPr marL="342900" indent="-342900">
              <a:buFont typeface="Arial" charset="0"/>
              <a:buChar char="•"/>
            </a:pPr>
            <a:r>
              <a:rPr lang="en-US" sz="2000" dirty="0" smtClean="0">
                <a:solidFill>
                  <a:schemeClr val="bg1"/>
                </a:solidFill>
                <a:latin typeface="Times New Roman" charset="0"/>
                <a:ea typeface="Times New Roman" charset="0"/>
                <a:cs typeface="Times New Roman" charset="0"/>
              </a:rPr>
              <a:t>To be disciples of Jesus, who touch those who are hopeless &amp; despair</a:t>
            </a:r>
            <a:endParaRPr lang="en-US" sz="20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076903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9">
                                            <p:txEl>
                                              <p:pRg st="3" end="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13" grpId="0"/>
      <p:bldP spid="16" grpId="0"/>
      <p:bldP spid="17" grpId="0"/>
      <p:bldP spid="18" grpId="0"/>
      <p:bldP spid="19" grpId="0" uiExpand="1" build="p" bldLvl="2"/>
      <p:bldP spid="21" grpId="0"/>
      <p:bldP spid="22" grpId="0"/>
      <p:bldP spid="23" grpId="0"/>
      <p:bldP spid="2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66881</TotalTime>
  <Words>243</Words>
  <Application>Microsoft Macintosh PowerPoint</Application>
  <PresentationFormat>On-screen Show (16:10)</PresentationFormat>
  <Paragraphs>30</Paragraphs>
  <Slides>6</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1235</cp:revision>
  <cp:lastPrinted>2018-12-21T08:06:02Z</cp:lastPrinted>
  <dcterms:created xsi:type="dcterms:W3CDTF">2016-11-04T06:28:01Z</dcterms:created>
  <dcterms:modified xsi:type="dcterms:W3CDTF">2018-12-21T08:06:07Z</dcterms:modified>
</cp:coreProperties>
</file>